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9" d="100"/>
          <a:sy n="49" d="100"/>
        </p:scale>
        <p:origin x="-55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A752BA-A6E8-4446-97A4-621C8AABA92C}" type="datetimeFigureOut">
              <a:rPr lang="en-US" smtClean="0"/>
              <a:t>11/16/2012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F314BE-FACD-43A3-920C-83CA66F6BE5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r>
              <a:rPr lang="en-US" b="1" smtClean="0">
                <a:latin typeface="Arial" pitchFamily="34" charset="0"/>
              </a:rPr>
              <a:t>Handout #6 “Discovering Implementation Drivers” </a:t>
            </a:r>
            <a:endParaRPr lang="en-US" smtClean="0">
              <a:latin typeface="Arial" pitchFamily="34" charset="0"/>
            </a:endParaRPr>
          </a:p>
          <a:p>
            <a:endParaRPr lang="en-US" b="1" smtClean="0">
              <a:latin typeface="Arial" pitchFamily="34" charset="0"/>
            </a:endParaRPr>
          </a:p>
          <a:p>
            <a:r>
              <a:rPr lang="en-US" b="1" smtClean="0">
                <a:latin typeface="Arial" pitchFamily="34" charset="0"/>
              </a:rPr>
              <a:t>Handout #6: </a:t>
            </a:r>
            <a:r>
              <a:rPr lang="en-US" smtClean="0">
                <a:latin typeface="Arial" pitchFamily="34" charset="0"/>
              </a:rPr>
              <a:t>Have participants fill in the blanks of the missing implementation drivers</a:t>
            </a:r>
            <a:r>
              <a:rPr lang="en-US" b="1" smtClean="0">
                <a:latin typeface="Arial" pitchFamily="34" charset="0"/>
              </a:rPr>
              <a:t> (Training, Fidelity, Decision Support Data System) </a:t>
            </a:r>
            <a:r>
              <a:rPr lang="en-US" smtClean="0">
                <a:latin typeface="Arial" pitchFamily="34" charset="0"/>
              </a:rPr>
              <a:t>as you go through the presentation</a:t>
            </a:r>
            <a:r>
              <a:rPr lang="en-US" b="1" smtClean="0">
                <a:latin typeface="Arial" pitchFamily="34" charset="0"/>
              </a:rPr>
              <a:t>.  </a:t>
            </a:r>
            <a:r>
              <a:rPr lang="en-US" smtClean="0">
                <a:latin typeface="Arial" pitchFamily="34" charset="0"/>
              </a:rPr>
              <a:t>(You may want to mention that all of these drivers are defined in Handout #5)</a:t>
            </a:r>
          </a:p>
          <a:p>
            <a:r>
              <a:rPr lang="en-US" b="1" smtClean="0">
                <a:latin typeface="Arial" pitchFamily="34" charset="0"/>
              </a:rPr>
              <a:t> </a:t>
            </a:r>
          </a:p>
          <a:p>
            <a:r>
              <a:rPr lang="en-US" smtClean="0">
                <a:latin typeface="Arial" pitchFamily="34" charset="0"/>
              </a:rPr>
              <a:t>This model shows the components that must be considered when developing an implementation plan.  </a:t>
            </a:r>
          </a:p>
          <a:p>
            <a:r>
              <a:rPr lang="en-US" smtClean="0">
                <a:latin typeface="Arial" pitchFamily="34" charset="0"/>
              </a:rPr>
              <a:t>“There are </a:t>
            </a:r>
            <a:r>
              <a:rPr lang="en-US" u="sng" smtClean="0">
                <a:latin typeface="Arial" pitchFamily="34" charset="0"/>
              </a:rPr>
              <a:t>two categories of Implementation Drivers</a:t>
            </a:r>
            <a:r>
              <a:rPr lang="en-US" smtClean="0">
                <a:latin typeface="Arial" pitchFamily="34" charset="0"/>
              </a:rPr>
              <a:t>: Competency (on left of triangle) and Organization (on right side of triangle).”</a:t>
            </a:r>
          </a:p>
          <a:p>
            <a:r>
              <a:rPr lang="en-US" smtClean="0">
                <a:latin typeface="Arial" pitchFamily="34" charset="0"/>
              </a:rPr>
              <a:t>When these core components are in place they provide the support to a successful implementation that will be sustained.</a:t>
            </a:r>
          </a:p>
          <a:p>
            <a:r>
              <a:rPr lang="en-US" smtClean="0">
                <a:latin typeface="Arial" pitchFamily="34" charset="0"/>
              </a:rPr>
              <a:t>These six drivers are critical.  In reality, for an initiative to stick there must be many stakeholders. It cannot be just the classroom teachers. </a:t>
            </a:r>
          </a:p>
          <a:p>
            <a:r>
              <a:rPr lang="en-US" b="1" smtClean="0">
                <a:latin typeface="Arial" pitchFamily="34" charset="0"/>
              </a:rPr>
              <a:t>Begin by introducing the Competency Drivers on the left side of the triangle.</a:t>
            </a:r>
            <a:endParaRPr lang="en-US" smtClean="0">
              <a:latin typeface="Arial" pitchFamily="34" charset="0"/>
            </a:endParaRPr>
          </a:p>
          <a:p>
            <a:r>
              <a:rPr lang="en-US" b="1" smtClean="0">
                <a:latin typeface="Arial" pitchFamily="34" charset="0"/>
              </a:rPr>
              <a:t>Competency Drivers </a:t>
            </a:r>
            <a:r>
              <a:rPr lang="en-US" smtClean="0">
                <a:latin typeface="Arial" pitchFamily="34" charset="0"/>
              </a:rPr>
              <a:t> are mechanisms that help to develop, improve, and sustain one’s ability to implement an intervention to benefit students. Competency Drivers include: Selection, Training, Coaching, and Performance Assessment</a:t>
            </a:r>
          </a:p>
          <a:p>
            <a:r>
              <a:rPr lang="en-US" i="1" u="sng" smtClean="0">
                <a:latin typeface="Arial" pitchFamily="34" charset="0"/>
              </a:rPr>
              <a:t>Staff recruitment and selection</a:t>
            </a:r>
            <a:r>
              <a:rPr lang="en-US" smtClean="0">
                <a:latin typeface="Arial" pitchFamily="34" charset="0"/>
              </a:rPr>
              <a:t> </a:t>
            </a:r>
          </a:p>
          <a:p>
            <a:r>
              <a:rPr lang="en-US" smtClean="0">
                <a:latin typeface="Arial" pitchFamily="34" charset="0"/>
              </a:rPr>
              <a:t>Who is qualified to carry out the evidence-based practice or innovation?  </a:t>
            </a:r>
          </a:p>
          <a:p>
            <a:r>
              <a:rPr lang="en-US" i="1" smtClean="0">
                <a:latin typeface="Arial" pitchFamily="34" charset="0"/>
              </a:rPr>
              <a:t> </a:t>
            </a:r>
            <a:endParaRPr lang="en-US" smtClean="0">
              <a:latin typeface="Arial" pitchFamily="34" charset="0"/>
            </a:endParaRPr>
          </a:p>
          <a:p>
            <a:r>
              <a:rPr lang="en-US" i="1" u="sng" smtClean="0">
                <a:latin typeface="Arial" pitchFamily="34" charset="0"/>
              </a:rPr>
              <a:t>Staff training</a:t>
            </a:r>
            <a:r>
              <a:rPr lang="en-US" smtClean="0">
                <a:latin typeface="Arial" pitchFamily="34" charset="0"/>
              </a:rPr>
              <a:t> </a:t>
            </a:r>
          </a:p>
          <a:p>
            <a:r>
              <a:rPr lang="en-US" smtClean="0">
                <a:latin typeface="Arial" pitchFamily="34" charset="0"/>
              </a:rPr>
              <a:t>Teachers (and others) in an organization need to learn when, where, how, and with whom, to use new approaches and new skills. </a:t>
            </a:r>
          </a:p>
          <a:p>
            <a:r>
              <a:rPr lang="en-US" i="1" u="sng" smtClean="0">
                <a:latin typeface="Arial" pitchFamily="34" charset="0"/>
              </a:rPr>
              <a:t>Staff coaching and consultation </a:t>
            </a:r>
            <a:endParaRPr lang="en-US" smtClean="0">
              <a:latin typeface="Arial" pitchFamily="34" charset="0"/>
            </a:endParaRPr>
          </a:p>
          <a:p>
            <a:r>
              <a:rPr lang="en-US" smtClean="0">
                <a:latin typeface="Arial" pitchFamily="34" charset="0"/>
              </a:rPr>
              <a:t>Most skills needed by successful teachers can be introduced in training but really are learned on the job with the help of a coach</a:t>
            </a:r>
          </a:p>
          <a:p>
            <a:endParaRPr lang="en-US" smtClean="0">
              <a:latin typeface="Arial" pitchFamily="34" charset="0"/>
            </a:endParaRPr>
          </a:p>
          <a:p>
            <a:r>
              <a:rPr lang="en-US" smtClean="0">
                <a:latin typeface="Arial" pitchFamily="34" charset="0"/>
              </a:rPr>
              <a:t>Possible comments: Keep in mind the plan, how do you select what you train, who will be trained, how will you sustain it?</a:t>
            </a:r>
            <a:br>
              <a:rPr lang="en-US" smtClean="0">
                <a:latin typeface="Arial" pitchFamily="34" charset="0"/>
              </a:rPr>
            </a:br>
            <a:r>
              <a:rPr lang="en-US" smtClean="0">
                <a:latin typeface="Arial" pitchFamily="34" charset="0"/>
              </a:rPr>
              <a:t/>
            </a:r>
            <a:br>
              <a:rPr lang="en-US" smtClean="0">
                <a:latin typeface="Arial" pitchFamily="34" charset="0"/>
              </a:rPr>
            </a:br>
            <a:r>
              <a:rPr lang="en-US" b="1" smtClean="0">
                <a:latin typeface="Arial" pitchFamily="34" charset="0"/>
              </a:rPr>
              <a:t>The drivers are integrated and compensator (meaning this system allows for stronger drivers to compensate when other drivers are less effective)</a:t>
            </a:r>
            <a:endParaRPr lang="en-US" smtClean="0">
              <a:latin typeface="Arial" pitchFamily="34" charset="0"/>
            </a:endParaRPr>
          </a:p>
          <a:p>
            <a:endParaRPr lang="en-US" b="1" smtClean="0">
              <a:latin typeface="Arial" pitchFamily="34" charset="0"/>
            </a:endParaRPr>
          </a:p>
          <a:p>
            <a:r>
              <a:rPr lang="en-US" b="1" smtClean="0">
                <a:latin typeface="Arial" pitchFamily="34" charset="0"/>
              </a:rPr>
              <a:t>Now, we take a look at the right side of the triangle.</a:t>
            </a:r>
          </a:p>
          <a:p>
            <a:r>
              <a:rPr lang="en-US" b="1" smtClean="0">
                <a:latin typeface="Arial" pitchFamily="34" charset="0"/>
              </a:rPr>
              <a:t>Organization Drivers</a:t>
            </a:r>
            <a:r>
              <a:rPr lang="en-US" smtClean="0">
                <a:latin typeface="Arial" pitchFamily="34" charset="0"/>
              </a:rPr>
              <a:t> are mechanisms to create and sustain hospitable organizational and systems environments for effective educational services. Organization Drivers include: Decision Support Data System, Facilitative Administration, and Systems Intervention </a:t>
            </a:r>
          </a:p>
          <a:p>
            <a:r>
              <a:rPr lang="en-US" smtClean="0">
                <a:latin typeface="Arial" pitchFamily="34" charset="0"/>
              </a:rPr>
              <a:t>For instance; training is not a panacea to address every problem</a:t>
            </a:r>
          </a:p>
          <a:p>
            <a:r>
              <a:rPr lang="en-US" smtClean="0">
                <a:latin typeface="Arial" pitchFamily="34" charset="0"/>
              </a:rPr>
              <a:t>Training must be housed in a system that supports this effective practice.  The Organization Drivers come together to provide that hospital environment.</a:t>
            </a:r>
          </a:p>
          <a:p>
            <a:r>
              <a:rPr lang="en-US" i="1" u="sng" smtClean="0">
                <a:latin typeface="Arial" pitchFamily="34" charset="0"/>
              </a:rPr>
              <a:t>Systems-level interventions</a:t>
            </a:r>
            <a:r>
              <a:rPr lang="en-US" smtClean="0">
                <a:latin typeface="Arial" pitchFamily="34" charset="0"/>
              </a:rPr>
              <a:t> </a:t>
            </a:r>
          </a:p>
          <a:p>
            <a:r>
              <a:rPr lang="en-US" smtClean="0">
                <a:latin typeface="Arial" pitchFamily="34" charset="0"/>
              </a:rPr>
              <a:t>Partnerships are created with external systems to ensure the availability of the resources required.  For example: Title 1 and Exceptional Children Departments in a school teaming together to provide funding for training. </a:t>
            </a:r>
          </a:p>
          <a:p>
            <a:endParaRPr lang="en-US" i="1" u="sng" smtClean="0">
              <a:latin typeface="Arial" pitchFamily="34" charset="0"/>
            </a:endParaRPr>
          </a:p>
          <a:p>
            <a:r>
              <a:rPr lang="en-US" i="1" u="sng" smtClean="0">
                <a:latin typeface="Arial" pitchFamily="34" charset="0"/>
              </a:rPr>
              <a:t>Facilitative Administration Supports (internal agency management supports)</a:t>
            </a:r>
            <a:r>
              <a:rPr lang="en-US" smtClean="0">
                <a:latin typeface="Arial" pitchFamily="34" charset="0"/>
              </a:rPr>
              <a:t> </a:t>
            </a:r>
          </a:p>
          <a:p>
            <a:r>
              <a:rPr lang="en-US" smtClean="0">
                <a:latin typeface="Arial" pitchFamily="34" charset="0"/>
              </a:rPr>
              <a:t>Facilitative administration provides leadership and makes use data for decision-making.  For example: a principal schedules the EC resource schedule first, and then all other schedules around it.  The principal creates a schedule that allows for appropriate grouping of students and extended time needed for the reading program.</a:t>
            </a:r>
          </a:p>
          <a:p>
            <a:r>
              <a:rPr lang="en-US" i="1" u="sng" smtClean="0">
                <a:latin typeface="Arial" pitchFamily="34" charset="0"/>
              </a:rPr>
              <a:t>Using data to support decision-making </a:t>
            </a:r>
            <a:endParaRPr lang="en-US" smtClean="0">
              <a:latin typeface="Arial" pitchFamily="34" charset="0"/>
            </a:endParaRPr>
          </a:p>
          <a:p>
            <a:r>
              <a:rPr lang="en-US" smtClean="0">
                <a:latin typeface="Arial" pitchFamily="34" charset="0"/>
              </a:rPr>
              <a:t>Staff performance assessments are designed to assess the use and outcomes of the skills that are reflected in the selection criteria, taught in training, and reinforced and expanded in coaching processes.  </a:t>
            </a:r>
          </a:p>
          <a:p>
            <a:r>
              <a:rPr lang="en-US" smtClean="0">
                <a:latin typeface="Arial" pitchFamily="34" charset="0"/>
              </a:rPr>
              <a:t> </a:t>
            </a:r>
          </a:p>
          <a:p>
            <a:r>
              <a:rPr lang="en-US" smtClean="0">
                <a:latin typeface="Arial" pitchFamily="34" charset="0"/>
              </a:rPr>
              <a:t> </a:t>
            </a:r>
          </a:p>
          <a:p>
            <a:r>
              <a:rPr lang="en-US" smtClean="0">
                <a:latin typeface="Arial" pitchFamily="34" charset="0"/>
              </a:rPr>
              <a:t> </a:t>
            </a:r>
          </a:p>
          <a:p>
            <a:pPr eaLnBrk="1" hangingPunct="1">
              <a:buFont typeface="Wingdings" pitchFamily="2" charset="2"/>
              <a:buNone/>
            </a:pPr>
            <a:endParaRPr lang="en-US" sz="4000" i="1" smtClean="0">
              <a:latin typeface="Arial" pitchFamily="34" charset="0"/>
            </a:endParaRPr>
          </a:p>
          <a:p>
            <a:pPr eaLnBrk="1" hangingPunct="1">
              <a:spcBef>
                <a:spcPct val="0"/>
              </a:spcBef>
            </a:pPr>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CF2458-A667-463E-863C-4FFA9F0C7AE1}" type="datetimeFigureOut">
              <a:rPr lang="en-US" smtClean="0"/>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F2458-A667-463E-863C-4FFA9F0C7AE1}" type="datetimeFigureOut">
              <a:rPr lang="en-US" smtClean="0"/>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F2458-A667-463E-863C-4FFA9F0C7AE1}" type="datetimeFigureOut">
              <a:rPr lang="en-US" smtClean="0"/>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CF2458-A667-463E-863C-4FFA9F0C7AE1}" type="datetimeFigureOut">
              <a:rPr lang="en-US" smtClean="0"/>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CF2458-A667-463E-863C-4FFA9F0C7AE1}" type="datetimeFigureOut">
              <a:rPr lang="en-US" smtClean="0"/>
              <a:t>11/16/2012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CF2458-A667-463E-863C-4FFA9F0C7AE1}" type="datetimeFigureOut">
              <a:rPr lang="en-US" smtClean="0"/>
              <a:t>11/16/2012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CF2458-A667-463E-863C-4FFA9F0C7AE1}" type="datetimeFigureOut">
              <a:rPr lang="en-US" smtClean="0"/>
              <a:t>11/16/2012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CF2458-A667-463E-863C-4FFA9F0C7AE1}" type="datetimeFigureOut">
              <a:rPr lang="en-US" smtClean="0"/>
              <a:t>11/16/2012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F2458-A667-463E-863C-4FFA9F0C7AE1}" type="datetimeFigureOut">
              <a:rPr lang="en-US" smtClean="0"/>
              <a:t>11/16/2012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F2458-A667-463E-863C-4FFA9F0C7AE1}" type="datetimeFigureOut">
              <a:rPr lang="en-US" smtClean="0"/>
              <a:t>11/16/2012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CF2458-A667-463E-863C-4FFA9F0C7AE1}" type="datetimeFigureOut">
              <a:rPr lang="en-US" smtClean="0"/>
              <a:t>11/16/2012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1CAADF-BCA0-4C72-8565-1380538DD5F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CF2458-A667-463E-863C-4FFA9F0C7AE1}" type="datetimeFigureOut">
              <a:rPr lang="en-US" smtClean="0"/>
              <a:t>11/16/2012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1CAADF-BCA0-4C72-8565-1380538DD5F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Isosceles Triangle 22"/>
          <p:cNvSpPr>
            <a:spLocks noChangeArrowheads="1"/>
          </p:cNvSpPr>
          <p:nvPr/>
        </p:nvSpPr>
        <p:spPr bwMode="auto">
          <a:xfrm>
            <a:off x="2416175" y="2338388"/>
            <a:ext cx="4605338" cy="3311525"/>
          </a:xfrm>
          <a:prstGeom prst="triangle">
            <a:avLst>
              <a:gd name="adj" fmla="val 50000"/>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endParaRPr lang="en-US">
              <a:solidFill>
                <a:srgbClr val="FFFFFF"/>
              </a:solidFill>
              <a:latin typeface="+mn-lt"/>
              <a:ea typeface="Arial" pitchFamily="-106" charset="0"/>
              <a:cs typeface="Arial" pitchFamily="-106" charset="0"/>
            </a:endParaRPr>
          </a:p>
        </p:txBody>
      </p:sp>
      <p:sp>
        <p:nvSpPr>
          <p:cNvPr id="20483" name="Text Box 2"/>
          <p:cNvSpPr txBox="1">
            <a:spLocks noChangeArrowheads="1"/>
          </p:cNvSpPr>
          <p:nvPr/>
        </p:nvSpPr>
        <p:spPr bwMode="auto">
          <a:xfrm>
            <a:off x="5715000" y="6324600"/>
            <a:ext cx="2216150" cy="338138"/>
          </a:xfrm>
          <a:prstGeom prst="rect">
            <a:avLst/>
          </a:prstGeom>
          <a:noFill/>
          <a:ln w="9525">
            <a:noFill/>
            <a:miter lim="800000"/>
            <a:headEnd/>
            <a:tailEnd/>
          </a:ln>
        </p:spPr>
        <p:txBody>
          <a:bodyPr>
            <a:spAutoFit/>
          </a:bodyPr>
          <a:lstStyle/>
          <a:p>
            <a:pPr>
              <a:spcBef>
                <a:spcPct val="50000"/>
              </a:spcBef>
            </a:pPr>
            <a:r>
              <a:rPr lang="en-US" sz="1600"/>
              <a:t>© </a:t>
            </a:r>
            <a:r>
              <a:rPr lang="en-US" sz="1400" i="1"/>
              <a:t>Fixsen &amp; Blase, 2008</a:t>
            </a:r>
          </a:p>
        </p:txBody>
      </p:sp>
      <p:sp>
        <p:nvSpPr>
          <p:cNvPr id="19460" name="AutoShape 3"/>
          <p:cNvSpPr>
            <a:spLocks noChangeArrowheads="1"/>
          </p:cNvSpPr>
          <p:nvPr/>
        </p:nvSpPr>
        <p:spPr bwMode="auto">
          <a:xfrm>
            <a:off x="4572000" y="1447800"/>
            <a:ext cx="250825" cy="387350"/>
          </a:xfrm>
          <a:prstGeom prst="upArrow">
            <a:avLst>
              <a:gd name="adj1" fmla="val 50000"/>
              <a:gd name="adj2" fmla="val 107787"/>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Arial" pitchFamily="-106" charset="0"/>
              <a:cs typeface="Arial" pitchFamily="-106" charset="0"/>
            </a:endParaRPr>
          </a:p>
        </p:txBody>
      </p:sp>
      <p:sp>
        <p:nvSpPr>
          <p:cNvPr id="20485" name="Text Box 10"/>
          <p:cNvSpPr txBox="1">
            <a:spLocks noChangeArrowheads="1"/>
          </p:cNvSpPr>
          <p:nvPr/>
        </p:nvSpPr>
        <p:spPr bwMode="auto">
          <a:xfrm>
            <a:off x="3276600" y="1828800"/>
            <a:ext cx="2946400" cy="677863"/>
          </a:xfrm>
          <a:prstGeom prst="rect">
            <a:avLst/>
          </a:prstGeom>
          <a:noFill/>
          <a:ln w="9525">
            <a:noFill/>
            <a:miter lim="800000"/>
            <a:headEnd/>
            <a:tailEnd/>
          </a:ln>
        </p:spPr>
        <p:txBody>
          <a:bodyPr>
            <a:spAutoFit/>
          </a:bodyPr>
          <a:lstStyle/>
          <a:p>
            <a:pPr algn="ctr">
              <a:spcBef>
                <a:spcPct val="50000"/>
              </a:spcBef>
            </a:pPr>
            <a:r>
              <a:rPr lang="en-US"/>
              <a:t>Performance Assessment </a:t>
            </a:r>
            <a:r>
              <a:rPr lang="en-US">
                <a:solidFill>
                  <a:srgbClr val="FF0000"/>
                </a:solidFill>
              </a:rPr>
              <a:t>(</a:t>
            </a:r>
            <a:r>
              <a:rPr lang="en-US" sz="2000" b="1">
                <a:solidFill>
                  <a:srgbClr val="FF0000"/>
                </a:solidFill>
              </a:rPr>
              <a:t>Fidelity</a:t>
            </a:r>
            <a:r>
              <a:rPr lang="en-US">
                <a:solidFill>
                  <a:srgbClr val="FF0000"/>
                </a:solidFill>
              </a:rPr>
              <a:t>)</a:t>
            </a:r>
          </a:p>
        </p:txBody>
      </p:sp>
      <p:sp>
        <p:nvSpPr>
          <p:cNvPr id="20486" name="Text Box 11"/>
          <p:cNvSpPr txBox="1">
            <a:spLocks noChangeArrowheads="1"/>
          </p:cNvSpPr>
          <p:nvPr/>
        </p:nvSpPr>
        <p:spPr bwMode="auto">
          <a:xfrm>
            <a:off x="2887663" y="2660650"/>
            <a:ext cx="1344612" cy="366713"/>
          </a:xfrm>
          <a:prstGeom prst="rect">
            <a:avLst/>
          </a:prstGeom>
          <a:noFill/>
          <a:ln w="9525">
            <a:noFill/>
            <a:miter lim="800000"/>
            <a:headEnd/>
            <a:tailEnd/>
          </a:ln>
        </p:spPr>
        <p:txBody>
          <a:bodyPr>
            <a:spAutoFit/>
          </a:bodyPr>
          <a:lstStyle/>
          <a:p>
            <a:pPr algn="ctr">
              <a:spcBef>
                <a:spcPct val="50000"/>
              </a:spcBef>
            </a:pPr>
            <a:r>
              <a:rPr lang="en-US"/>
              <a:t>Coaching</a:t>
            </a:r>
          </a:p>
        </p:txBody>
      </p:sp>
      <p:sp>
        <p:nvSpPr>
          <p:cNvPr id="20487" name="Text Box 12"/>
          <p:cNvSpPr txBox="1">
            <a:spLocks noChangeArrowheads="1"/>
          </p:cNvSpPr>
          <p:nvPr/>
        </p:nvSpPr>
        <p:spPr bwMode="auto">
          <a:xfrm>
            <a:off x="2327275" y="3535363"/>
            <a:ext cx="1343025" cy="400050"/>
          </a:xfrm>
          <a:prstGeom prst="rect">
            <a:avLst/>
          </a:prstGeom>
          <a:noFill/>
          <a:ln w="9525">
            <a:noFill/>
            <a:miter lim="800000"/>
            <a:headEnd/>
            <a:tailEnd/>
          </a:ln>
        </p:spPr>
        <p:txBody>
          <a:bodyPr>
            <a:spAutoFit/>
          </a:bodyPr>
          <a:lstStyle/>
          <a:p>
            <a:pPr algn="ctr">
              <a:spcBef>
                <a:spcPct val="50000"/>
              </a:spcBef>
            </a:pPr>
            <a:r>
              <a:rPr lang="en-US" sz="2000" b="1">
                <a:solidFill>
                  <a:srgbClr val="FF0000"/>
                </a:solidFill>
              </a:rPr>
              <a:t>Training</a:t>
            </a:r>
          </a:p>
        </p:txBody>
      </p:sp>
      <p:sp>
        <p:nvSpPr>
          <p:cNvPr id="20488" name="Text Box 13"/>
          <p:cNvSpPr txBox="1">
            <a:spLocks noChangeArrowheads="1"/>
          </p:cNvSpPr>
          <p:nvPr/>
        </p:nvSpPr>
        <p:spPr bwMode="auto">
          <a:xfrm>
            <a:off x="1552575" y="4597400"/>
            <a:ext cx="1344613" cy="366713"/>
          </a:xfrm>
          <a:prstGeom prst="rect">
            <a:avLst/>
          </a:prstGeom>
          <a:noFill/>
          <a:ln w="9525">
            <a:noFill/>
            <a:miter lim="800000"/>
            <a:headEnd/>
            <a:tailEnd/>
          </a:ln>
        </p:spPr>
        <p:txBody>
          <a:bodyPr>
            <a:spAutoFit/>
          </a:bodyPr>
          <a:lstStyle/>
          <a:p>
            <a:pPr algn="ctr">
              <a:spcBef>
                <a:spcPct val="50000"/>
              </a:spcBef>
            </a:pPr>
            <a:r>
              <a:rPr lang="en-US"/>
              <a:t>Selection</a:t>
            </a:r>
          </a:p>
        </p:txBody>
      </p:sp>
      <p:sp>
        <p:nvSpPr>
          <p:cNvPr id="20489" name="Text Box 14"/>
          <p:cNvSpPr txBox="1">
            <a:spLocks noChangeArrowheads="1"/>
          </p:cNvSpPr>
          <p:nvPr/>
        </p:nvSpPr>
        <p:spPr bwMode="auto">
          <a:xfrm>
            <a:off x="5327650" y="2660650"/>
            <a:ext cx="1911350" cy="646113"/>
          </a:xfrm>
          <a:prstGeom prst="rect">
            <a:avLst/>
          </a:prstGeom>
          <a:noFill/>
          <a:ln w="9525">
            <a:noFill/>
            <a:miter lim="800000"/>
            <a:headEnd/>
            <a:tailEnd/>
          </a:ln>
        </p:spPr>
        <p:txBody>
          <a:bodyPr>
            <a:spAutoFit/>
          </a:bodyPr>
          <a:lstStyle/>
          <a:p>
            <a:r>
              <a:rPr lang="en-US"/>
              <a:t>Systems           </a:t>
            </a:r>
          </a:p>
          <a:p>
            <a:r>
              <a:rPr lang="en-US"/>
              <a:t>   Intervention</a:t>
            </a:r>
          </a:p>
        </p:txBody>
      </p:sp>
      <p:sp>
        <p:nvSpPr>
          <p:cNvPr id="20490" name="Text Box 15"/>
          <p:cNvSpPr txBox="1">
            <a:spLocks noChangeArrowheads="1"/>
          </p:cNvSpPr>
          <p:nvPr/>
        </p:nvSpPr>
        <p:spPr bwMode="auto">
          <a:xfrm>
            <a:off x="5935663" y="3535363"/>
            <a:ext cx="2165350" cy="641350"/>
          </a:xfrm>
          <a:prstGeom prst="rect">
            <a:avLst/>
          </a:prstGeom>
          <a:noFill/>
          <a:ln w="9525">
            <a:noFill/>
            <a:miter lim="800000"/>
            <a:headEnd/>
            <a:tailEnd/>
          </a:ln>
        </p:spPr>
        <p:txBody>
          <a:bodyPr>
            <a:spAutoFit/>
          </a:bodyPr>
          <a:lstStyle/>
          <a:p>
            <a:r>
              <a:rPr lang="en-US"/>
              <a:t>Facilitative  </a:t>
            </a:r>
          </a:p>
          <a:p>
            <a:r>
              <a:rPr lang="en-US"/>
              <a:t>   Administration</a:t>
            </a:r>
          </a:p>
        </p:txBody>
      </p:sp>
      <p:sp>
        <p:nvSpPr>
          <p:cNvPr id="20491" name="Text Box 16"/>
          <p:cNvSpPr txBox="1">
            <a:spLocks noChangeArrowheads="1"/>
          </p:cNvSpPr>
          <p:nvPr/>
        </p:nvSpPr>
        <p:spPr bwMode="auto">
          <a:xfrm>
            <a:off x="6467475" y="4597400"/>
            <a:ext cx="2312988" cy="646113"/>
          </a:xfrm>
          <a:prstGeom prst="rect">
            <a:avLst/>
          </a:prstGeom>
          <a:noFill/>
          <a:ln w="9525">
            <a:noFill/>
            <a:miter lim="800000"/>
            <a:headEnd/>
            <a:tailEnd/>
          </a:ln>
        </p:spPr>
        <p:txBody>
          <a:bodyPr>
            <a:spAutoFit/>
          </a:bodyPr>
          <a:lstStyle/>
          <a:p>
            <a:pPr algn="ctr">
              <a:spcBef>
                <a:spcPct val="50000"/>
              </a:spcBef>
            </a:pPr>
            <a:r>
              <a:rPr lang="en-US" b="1">
                <a:solidFill>
                  <a:srgbClr val="FF0000"/>
                </a:solidFill>
              </a:rPr>
              <a:t>Decision Support Data System</a:t>
            </a:r>
          </a:p>
        </p:txBody>
      </p:sp>
      <p:sp>
        <p:nvSpPr>
          <p:cNvPr id="20492" name="TextBox 54"/>
          <p:cNvSpPr txBox="1">
            <a:spLocks noChangeArrowheads="1"/>
          </p:cNvSpPr>
          <p:nvPr/>
        </p:nvSpPr>
        <p:spPr bwMode="auto">
          <a:xfrm>
            <a:off x="3357563" y="3984625"/>
            <a:ext cx="2720975" cy="769938"/>
          </a:xfrm>
          <a:prstGeom prst="rect">
            <a:avLst/>
          </a:prstGeom>
          <a:noFill/>
          <a:ln w="9525">
            <a:noFill/>
            <a:miter lim="800000"/>
            <a:headEnd/>
            <a:tailEnd/>
          </a:ln>
        </p:spPr>
        <p:txBody>
          <a:bodyPr>
            <a:spAutoFit/>
          </a:bodyPr>
          <a:lstStyle/>
          <a:p>
            <a:pPr algn="ctr"/>
            <a:r>
              <a:rPr lang="en-US" sz="2200" i="1"/>
              <a:t>Integrated &amp; Compensatory</a:t>
            </a:r>
          </a:p>
        </p:txBody>
      </p:sp>
      <p:sp>
        <p:nvSpPr>
          <p:cNvPr id="26" name="Left-Right Arrow 25"/>
          <p:cNvSpPr>
            <a:spLocks noChangeArrowheads="1"/>
          </p:cNvSpPr>
          <p:nvPr/>
        </p:nvSpPr>
        <p:spPr bwMode="auto">
          <a:xfrm rot="-3320275">
            <a:off x="1866901" y="3675062"/>
            <a:ext cx="3421062" cy="639763"/>
          </a:xfrm>
          <a:prstGeom prst="leftRightArrow">
            <a:avLst>
              <a:gd name="adj1" fmla="val 47565"/>
              <a:gd name="adj2" fmla="val 50008"/>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r>
              <a:rPr lang="en-US">
                <a:latin typeface="+mn-lt"/>
                <a:ea typeface="Arial" pitchFamily="-106" charset="0"/>
                <a:cs typeface="Arial" pitchFamily="-106" charset="0"/>
              </a:rPr>
              <a:t>Competency Drivers</a:t>
            </a:r>
          </a:p>
        </p:txBody>
      </p:sp>
      <p:sp>
        <p:nvSpPr>
          <p:cNvPr id="27" name="Left-Right Arrow 26"/>
          <p:cNvSpPr>
            <a:spLocks noChangeArrowheads="1"/>
          </p:cNvSpPr>
          <p:nvPr/>
        </p:nvSpPr>
        <p:spPr bwMode="auto">
          <a:xfrm rot="3338599">
            <a:off x="4130676" y="3671887"/>
            <a:ext cx="3421062" cy="639763"/>
          </a:xfrm>
          <a:prstGeom prst="leftRightArrow">
            <a:avLst>
              <a:gd name="adj1" fmla="val 47565"/>
              <a:gd name="adj2" fmla="val 50008"/>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r>
              <a:rPr lang="en-US">
                <a:latin typeface="+mn-lt"/>
                <a:ea typeface="Arial" pitchFamily="-106" charset="0"/>
                <a:cs typeface="Arial" pitchFamily="-106" charset="0"/>
              </a:rPr>
              <a:t>Organization Drivers</a:t>
            </a:r>
          </a:p>
        </p:txBody>
      </p:sp>
      <p:sp>
        <p:nvSpPr>
          <p:cNvPr id="28" name="Left-Right Arrow 27"/>
          <p:cNvSpPr>
            <a:spLocks noChangeArrowheads="1"/>
          </p:cNvSpPr>
          <p:nvPr/>
        </p:nvSpPr>
        <p:spPr bwMode="auto">
          <a:xfrm>
            <a:off x="3008313" y="5343525"/>
            <a:ext cx="3421062" cy="639763"/>
          </a:xfrm>
          <a:prstGeom prst="leftRightArrow">
            <a:avLst>
              <a:gd name="adj1" fmla="val 47565"/>
              <a:gd name="adj2" fmla="val 50008"/>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r>
              <a:rPr lang="en-US">
                <a:latin typeface="+mn-lt"/>
                <a:ea typeface="Arial" pitchFamily="-106" charset="0"/>
                <a:cs typeface="Arial" pitchFamily="-106" charset="0"/>
              </a:rPr>
              <a:t>Leadership</a:t>
            </a:r>
          </a:p>
        </p:txBody>
      </p:sp>
      <p:sp>
        <p:nvSpPr>
          <p:cNvPr id="19476" name="AutoShape 3"/>
          <p:cNvSpPr>
            <a:spLocks noChangeArrowheads="1"/>
          </p:cNvSpPr>
          <p:nvPr/>
        </p:nvSpPr>
        <p:spPr bwMode="auto">
          <a:xfrm>
            <a:off x="4572000" y="685800"/>
            <a:ext cx="250825" cy="387350"/>
          </a:xfrm>
          <a:prstGeom prst="upArrow">
            <a:avLst>
              <a:gd name="adj1" fmla="val 50000"/>
              <a:gd name="adj2" fmla="val 107787"/>
            </a:avLst>
          </a:prstGeom>
          <a:gradFill rotWithShape="1">
            <a:gsLst>
              <a:gs pos="0">
                <a:srgbClr val="FFFFFF"/>
              </a:gs>
              <a:gs pos="99001">
                <a:srgbClr val="5FAF3D"/>
              </a:gs>
              <a:gs pos="100000">
                <a:srgbClr val="5AAB3A"/>
              </a:gs>
            </a:gsLst>
            <a:lin ang="5400000"/>
          </a:gradFill>
          <a:ln w="9525">
            <a:solidFill>
              <a:schemeClr val="tx1"/>
            </a:solidFill>
            <a:miter lim="800000"/>
            <a:headEnd/>
            <a:tailEnd/>
          </a:ln>
          <a:effectLst>
            <a:outerShdw dist="23000" dir="5400000" rotWithShape="0">
              <a:srgbClr val="808080">
                <a:alpha val="34998"/>
              </a:srgbClr>
            </a:outerShdw>
          </a:effectLst>
        </p:spPr>
        <p:txBody>
          <a:bodyPr anchor="ctr"/>
          <a:lstStyle/>
          <a:p>
            <a:pPr algn="ctr">
              <a:defRPr/>
            </a:pPr>
            <a:endParaRPr lang="en-US">
              <a:solidFill>
                <a:schemeClr val="lt1"/>
              </a:solidFill>
              <a:latin typeface="+mn-lt"/>
              <a:ea typeface="Arial" pitchFamily="-106" charset="0"/>
              <a:cs typeface="Arial" pitchFamily="-106" charset="0"/>
            </a:endParaRPr>
          </a:p>
        </p:txBody>
      </p:sp>
      <p:sp>
        <p:nvSpPr>
          <p:cNvPr id="20497" name="Text Box 11"/>
          <p:cNvSpPr txBox="1">
            <a:spLocks noChangeArrowheads="1"/>
          </p:cNvSpPr>
          <p:nvPr/>
        </p:nvSpPr>
        <p:spPr bwMode="auto">
          <a:xfrm>
            <a:off x="2798763" y="5791200"/>
            <a:ext cx="1344612" cy="369888"/>
          </a:xfrm>
          <a:prstGeom prst="rect">
            <a:avLst/>
          </a:prstGeom>
          <a:noFill/>
          <a:ln w="9525">
            <a:noFill/>
            <a:miter lim="800000"/>
            <a:headEnd/>
            <a:tailEnd/>
          </a:ln>
        </p:spPr>
        <p:txBody>
          <a:bodyPr>
            <a:spAutoFit/>
          </a:bodyPr>
          <a:lstStyle/>
          <a:p>
            <a:pPr algn="ctr">
              <a:spcBef>
                <a:spcPct val="50000"/>
              </a:spcBef>
            </a:pPr>
            <a:r>
              <a:rPr lang="en-US"/>
              <a:t>Adaptive</a:t>
            </a:r>
          </a:p>
        </p:txBody>
      </p:sp>
      <p:sp>
        <p:nvSpPr>
          <p:cNvPr id="20498" name="Text Box 11"/>
          <p:cNvSpPr txBox="1">
            <a:spLocks noChangeArrowheads="1"/>
          </p:cNvSpPr>
          <p:nvPr/>
        </p:nvSpPr>
        <p:spPr bwMode="auto">
          <a:xfrm>
            <a:off x="5313363" y="5791200"/>
            <a:ext cx="1344612" cy="369888"/>
          </a:xfrm>
          <a:prstGeom prst="rect">
            <a:avLst/>
          </a:prstGeom>
          <a:noFill/>
          <a:ln w="9525">
            <a:noFill/>
            <a:miter lim="800000"/>
            <a:headEnd/>
            <a:tailEnd/>
          </a:ln>
        </p:spPr>
        <p:txBody>
          <a:bodyPr>
            <a:spAutoFit/>
          </a:bodyPr>
          <a:lstStyle/>
          <a:p>
            <a:pPr algn="ctr">
              <a:spcBef>
                <a:spcPct val="50000"/>
              </a:spcBef>
            </a:pPr>
            <a:r>
              <a:rPr lang="en-US"/>
              <a:t>Technical</a:t>
            </a:r>
          </a:p>
        </p:txBody>
      </p:sp>
      <p:sp>
        <p:nvSpPr>
          <p:cNvPr id="20499" name="Text Box 19"/>
          <p:cNvSpPr txBox="1">
            <a:spLocks noChangeArrowheads="1"/>
          </p:cNvSpPr>
          <p:nvPr/>
        </p:nvSpPr>
        <p:spPr bwMode="auto">
          <a:xfrm>
            <a:off x="1066800" y="228600"/>
            <a:ext cx="7239000" cy="461963"/>
          </a:xfrm>
          <a:prstGeom prst="rect">
            <a:avLst/>
          </a:prstGeom>
          <a:noFill/>
          <a:ln w="9525">
            <a:noFill/>
            <a:miter lim="800000"/>
            <a:headEnd/>
            <a:tailEnd/>
          </a:ln>
        </p:spPr>
        <p:txBody>
          <a:bodyPr>
            <a:spAutoFit/>
          </a:bodyPr>
          <a:lstStyle/>
          <a:p>
            <a:pPr algn="ctr">
              <a:spcBef>
                <a:spcPct val="50000"/>
              </a:spcBef>
            </a:pPr>
            <a:r>
              <a:rPr lang="en-US" sz="2400" b="1"/>
              <a:t>Improved Outcomes for Students</a:t>
            </a:r>
          </a:p>
        </p:txBody>
      </p:sp>
      <p:sp>
        <p:nvSpPr>
          <p:cNvPr id="20500" name="Text Box 19"/>
          <p:cNvSpPr txBox="1">
            <a:spLocks noChangeArrowheads="1"/>
          </p:cNvSpPr>
          <p:nvPr/>
        </p:nvSpPr>
        <p:spPr bwMode="auto">
          <a:xfrm>
            <a:off x="1981200" y="1066800"/>
            <a:ext cx="5613400" cy="461963"/>
          </a:xfrm>
          <a:prstGeom prst="rect">
            <a:avLst/>
          </a:prstGeom>
          <a:noFill/>
          <a:ln w="9525">
            <a:noFill/>
            <a:miter lim="800000"/>
            <a:headEnd/>
            <a:tailEnd/>
          </a:ln>
        </p:spPr>
        <p:txBody>
          <a:bodyPr>
            <a:spAutoFit/>
          </a:bodyPr>
          <a:lstStyle/>
          <a:p>
            <a:pPr algn="ctr">
              <a:spcBef>
                <a:spcPct val="50000"/>
              </a:spcBef>
            </a:pPr>
            <a:r>
              <a:rPr lang="en-US" sz="2400" b="1"/>
              <a:t>Effective Educational Strategies</a:t>
            </a:r>
          </a:p>
        </p:txBody>
      </p:sp>
      <p:sp>
        <p:nvSpPr>
          <p:cNvPr id="20501" name="TextBox 23"/>
          <p:cNvSpPr txBox="1">
            <a:spLocks noChangeArrowheads="1"/>
          </p:cNvSpPr>
          <p:nvPr/>
        </p:nvSpPr>
        <p:spPr bwMode="auto">
          <a:xfrm rot="-3214892">
            <a:off x="92076" y="2427287"/>
            <a:ext cx="3048000" cy="1076325"/>
          </a:xfrm>
          <a:prstGeom prst="rect">
            <a:avLst/>
          </a:prstGeom>
          <a:noFill/>
          <a:ln w="9525">
            <a:noFill/>
            <a:miter lim="800000"/>
            <a:headEnd/>
            <a:tailEnd/>
          </a:ln>
        </p:spPr>
        <p:txBody>
          <a:bodyPr>
            <a:spAutoFit/>
          </a:bodyPr>
          <a:lstStyle/>
          <a:p>
            <a:pPr algn="ctr"/>
            <a:r>
              <a:rPr lang="en-US" sz="3200">
                <a:solidFill>
                  <a:srgbClr val="FF0000"/>
                </a:solidFill>
              </a:rPr>
              <a:t>Implementation Drivers</a:t>
            </a:r>
          </a:p>
        </p:txBody>
      </p:sp>
      <p:grpSp>
        <p:nvGrpSpPr>
          <p:cNvPr id="2" name="Group 23"/>
          <p:cNvGrpSpPr>
            <a:grpSpLocks/>
          </p:cNvGrpSpPr>
          <p:nvPr/>
        </p:nvGrpSpPr>
        <p:grpSpPr bwMode="auto">
          <a:xfrm>
            <a:off x="7772400" y="5410200"/>
            <a:ext cx="914400" cy="1143000"/>
            <a:chOff x="7391400" y="2286000"/>
            <a:chExt cx="2057400" cy="2057400"/>
          </a:xfrm>
        </p:grpSpPr>
        <p:pic>
          <p:nvPicPr>
            <p:cNvPr id="20503" name="Picture 1" descr="C:\Documents and Settings\acloninger\Local Settings\Temporary Internet Files\Content.IE5\3KK3P5G5\MC900441312[1].PNG"/>
            <p:cNvPicPr>
              <a:picLocks noChangeAspect="1" noChangeArrowheads="1"/>
            </p:cNvPicPr>
            <p:nvPr/>
          </p:nvPicPr>
          <p:blipFill>
            <a:blip r:embed="rId3" cstate="print"/>
            <a:srcRect/>
            <a:stretch>
              <a:fillRect/>
            </a:stretch>
          </p:blipFill>
          <p:spPr bwMode="auto">
            <a:xfrm>
              <a:off x="7391400" y="2286000"/>
              <a:ext cx="2057400" cy="2057400"/>
            </a:xfrm>
            <a:prstGeom prst="rect">
              <a:avLst/>
            </a:prstGeom>
            <a:noFill/>
            <a:ln w="9525">
              <a:noFill/>
              <a:miter lim="800000"/>
              <a:headEnd/>
              <a:tailEnd/>
            </a:ln>
          </p:spPr>
        </p:pic>
        <p:sp>
          <p:nvSpPr>
            <p:cNvPr id="20504" name="TextBox 23"/>
            <p:cNvSpPr txBox="1">
              <a:spLocks noChangeArrowheads="1"/>
            </p:cNvSpPr>
            <p:nvPr/>
          </p:nvSpPr>
          <p:spPr bwMode="auto">
            <a:xfrm>
              <a:off x="7905750" y="2971800"/>
              <a:ext cx="801423" cy="830997"/>
            </a:xfrm>
            <a:prstGeom prst="rect">
              <a:avLst/>
            </a:prstGeom>
            <a:noFill/>
            <a:ln w="9525">
              <a:noFill/>
              <a:miter lim="800000"/>
              <a:headEnd/>
              <a:tailEnd/>
            </a:ln>
          </p:spPr>
          <p:txBody>
            <a:bodyPr wrap="none">
              <a:spAutoFit/>
            </a:bodyPr>
            <a:lstStyle/>
            <a:p>
              <a:r>
                <a:rPr lang="en-US" sz="2400" b="1"/>
                <a:t>6</a:t>
              </a:r>
              <a:endParaRPr lang="en-US" b="1"/>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257</Words>
  <Application>Microsoft Office PowerPoint</Application>
  <PresentationFormat>On-screen Show (4:3)</PresentationFormat>
  <Paragraphs>54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cp:revision>
  <dcterms:created xsi:type="dcterms:W3CDTF">2012-11-16T19:36:15Z</dcterms:created>
  <dcterms:modified xsi:type="dcterms:W3CDTF">2012-11-16T19:36:39Z</dcterms:modified>
</cp:coreProperties>
</file>